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handoutMasterIdLst>
    <p:handoutMasterId r:id="rId10"/>
  </p:handoutMasterIdLst>
  <p:sldIdLst>
    <p:sldId id="265" r:id="rId2"/>
    <p:sldId id="266" r:id="rId3"/>
    <p:sldId id="274" r:id="rId4"/>
    <p:sldId id="271" r:id="rId5"/>
    <p:sldId id="260" r:id="rId6"/>
    <p:sldId id="258" r:id="rId7"/>
    <p:sldId id="275" r:id="rId8"/>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100" d="100"/>
          <a:sy n="100" d="100"/>
        </p:scale>
        <p:origin x="-516" y="12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8154"/>
          </a:xfrm>
          <a:prstGeom prst="rect">
            <a:avLst/>
          </a:prstGeom>
        </p:spPr>
        <p:txBody>
          <a:bodyPr vert="horz" lIns="93936" tIns="46968" rIns="93936" bIns="46968" rtlCol="0"/>
          <a:lstStyle>
            <a:lvl1pPr algn="r">
              <a:defRPr sz="1200"/>
            </a:lvl1pPr>
          </a:lstStyle>
          <a:p>
            <a:fld id="{2B5797C2-06D1-4C38-B5B7-4F64FC4DB704}" type="datetimeFigureOut">
              <a:rPr lang="en-US" smtClean="0"/>
              <a:t>3/22/2023</a:t>
            </a:fld>
            <a:endParaRPr lang="en-US"/>
          </a:p>
        </p:txBody>
      </p:sp>
      <p:sp>
        <p:nvSpPr>
          <p:cNvPr id="4" name="Footer Placeholder 3"/>
          <p:cNvSpPr>
            <a:spLocks noGrp="1"/>
          </p:cNvSpPr>
          <p:nvPr>
            <p:ph type="ftr" sz="quarter" idx="2"/>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3296"/>
            <a:ext cx="3066733" cy="468154"/>
          </a:xfrm>
          <a:prstGeom prst="rect">
            <a:avLst/>
          </a:prstGeom>
        </p:spPr>
        <p:txBody>
          <a:bodyPr vert="horz" lIns="93936" tIns="46968" rIns="93936" bIns="46968" rtlCol="0" anchor="b"/>
          <a:lstStyle>
            <a:lvl1pPr algn="r">
              <a:defRPr sz="1200"/>
            </a:lvl1pPr>
          </a:lstStyle>
          <a:p>
            <a:fld id="{192BC57F-89CB-411E-BB52-14BE2A89E2DC}" type="slidenum">
              <a:rPr lang="en-US" smtClean="0"/>
              <a:t>‹#›</a:t>
            </a:fld>
            <a:endParaRPr lang="en-US"/>
          </a:p>
        </p:txBody>
      </p:sp>
    </p:spTree>
    <p:extLst>
      <p:ext uri="{BB962C8B-B14F-4D97-AF65-F5344CB8AC3E}">
        <p14:creationId xmlns:p14="http://schemas.microsoft.com/office/powerpoint/2010/main" val="39782123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8E47077E-0905-408B-B734-A0802213BD59}" type="datetimeFigureOut">
              <a:rPr lang="en-US" smtClean="0"/>
              <a:t>3/22/2023</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C7E4313E-9766-4FCD-BA19-E9AC7A032387}" type="slidenum">
              <a:rPr lang="en-US" smtClean="0"/>
              <a:t>‹#›</a:t>
            </a:fld>
            <a:endParaRPr lang="en-US"/>
          </a:p>
        </p:txBody>
      </p:sp>
    </p:spTree>
    <p:extLst>
      <p:ext uri="{BB962C8B-B14F-4D97-AF65-F5344CB8AC3E}">
        <p14:creationId xmlns:p14="http://schemas.microsoft.com/office/powerpoint/2010/main" val="3407377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E4313E-9766-4FCD-BA19-E9AC7A032387}" type="slidenum">
              <a:rPr lang="en-US" smtClean="0"/>
              <a:t>2</a:t>
            </a:fld>
            <a:endParaRPr lang="en-US"/>
          </a:p>
        </p:txBody>
      </p:sp>
    </p:spTree>
    <p:extLst>
      <p:ext uri="{BB962C8B-B14F-4D97-AF65-F5344CB8AC3E}">
        <p14:creationId xmlns:p14="http://schemas.microsoft.com/office/powerpoint/2010/main" val="1884529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39FF0F9-D51A-4D17-9E4C-655938E14887}" type="datetimeFigureOut">
              <a:rPr lang="en-US" smtClean="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0DBFF1-ED24-4110-925A-054C55C309F0}" type="slidenum">
              <a:rPr lang="en-US" smtClean="0"/>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9FF0F9-D51A-4D17-9E4C-655938E14887}" type="datetimeFigureOut">
              <a:rPr lang="en-US" smtClean="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0DBFF1-ED24-4110-925A-054C55C309F0}"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39FF0F9-D51A-4D17-9E4C-655938E14887}" type="datetimeFigureOut">
              <a:rPr lang="en-US" smtClean="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0DBFF1-ED24-4110-925A-054C55C309F0}"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9FF0F9-D51A-4D17-9E4C-655938E14887}" type="datetimeFigureOut">
              <a:rPr lang="en-US" smtClean="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0DBFF1-ED24-4110-925A-054C55C309F0}"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9FF0F9-D51A-4D17-9E4C-655938E14887}" type="datetimeFigureOut">
              <a:rPr lang="en-US" smtClean="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0DBFF1-ED24-4110-925A-054C55C309F0}"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39FF0F9-D51A-4D17-9E4C-655938E14887}" type="datetimeFigureOut">
              <a:rPr lang="en-US" smtClean="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70DBFF1-ED24-4110-925A-054C55C309F0}"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39FF0F9-D51A-4D17-9E4C-655938E14887}" type="datetimeFigureOut">
              <a:rPr lang="en-US" smtClean="0"/>
              <a:t>3/22/2023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70DBFF1-ED24-4110-925A-054C55C309F0}"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9FF0F9-D51A-4D17-9E4C-655938E14887}" type="datetimeFigureOut">
              <a:rPr lang="en-US" smtClean="0"/>
              <a:t>3/22/2023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70DBFF1-ED24-4110-925A-054C55C309F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9FF0F9-D51A-4D17-9E4C-655938E14887}" type="datetimeFigureOut">
              <a:rPr lang="en-US" smtClean="0"/>
              <a:t>3/22/2023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70DBFF1-ED24-4110-925A-054C55C309F0}"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9FF0F9-D51A-4D17-9E4C-655938E14887}" type="datetimeFigureOut">
              <a:rPr lang="en-US" smtClean="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70DBFF1-ED24-4110-925A-054C55C309F0}"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9FF0F9-D51A-4D17-9E4C-655938E14887}" type="datetimeFigureOut">
              <a:rPr lang="en-US" smtClean="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70DBFF1-ED24-4110-925A-054C55C309F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339FF0F9-D51A-4D17-9E4C-655938E14887}" type="datetimeFigureOut">
              <a:rPr lang="en-US" smtClean="0"/>
              <a:t>3/22/2023</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670DBFF1-ED24-4110-925A-054C55C309F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2022 Law changes</a:t>
            </a:r>
            <a:endParaRPr lang="en-US" dirty="0"/>
          </a:p>
        </p:txBody>
      </p:sp>
      <p:sp>
        <p:nvSpPr>
          <p:cNvPr id="3" name="Subtitle 2"/>
          <p:cNvSpPr>
            <a:spLocks noGrp="1"/>
          </p:cNvSpPr>
          <p:nvPr>
            <p:ph type="subTitle" idx="1"/>
          </p:nvPr>
        </p:nvSpPr>
        <p:spPr/>
        <p:txBody>
          <a:bodyPr>
            <a:normAutofit/>
          </a:bodyPr>
          <a:lstStyle/>
          <a:p>
            <a:r>
              <a:rPr lang="en-US" sz="3600" dirty="0" smtClean="0"/>
              <a:t>LOMAA Quarterly Meeting</a:t>
            </a:r>
          </a:p>
          <a:p>
            <a:r>
              <a:rPr lang="en-US" sz="3600" dirty="0" smtClean="0"/>
              <a:t>March 22, 2023</a:t>
            </a:r>
          </a:p>
        </p:txBody>
      </p:sp>
    </p:spTree>
    <p:extLst>
      <p:ext uri="{BB962C8B-B14F-4D97-AF65-F5344CB8AC3E}">
        <p14:creationId xmlns:p14="http://schemas.microsoft.com/office/powerpoint/2010/main" val="42055732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Assembly Bill 1410</a:t>
            </a:r>
          </a:p>
        </p:txBody>
      </p:sp>
      <p:sp>
        <p:nvSpPr>
          <p:cNvPr id="3" name="Content Placeholder 2"/>
          <p:cNvSpPr>
            <a:spLocks noGrp="1"/>
          </p:cNvSpPr>
          <p:nvPr>
            <p:ph idx="1"/>
          </p:nvPr>
        </p:nvSpPr>
        <p:spPr/>
        <p:txBody>
          <a:bodyPr>
            <a:normAutofit/>
          </a:bodyPr>
          <a:lstStyle/>
          <a:p>
            <a:r>
              <a:rPr lang="en-US" b="1" dirty="0"/>
              <a:t>Free Spe</a:t>
            </a:r>
            <a:r>
              <a:rPr lang="en-US" dirty="0"/>
              <a:t>ech. The bill prohibits an association from banning members' use of social media, even if the content is critical of the association. </a:t>
            </a:r>
            <a:endParaRPr lang="en-US" dirty="0" smtClean="0"/>
          </a:p>
          <a:p>
            <a:pPr lvl="1"/>
            <a:r>
              <a:rPr lang="en-US" dirty="0" smtClean="0"/>
              <a:t>This </a:t>
            </a:r>
            <a:r>
              <a:rPr lang="en-US" dirty="0"/>
              <a:t>is redundant considering the First Amendment to the US Constitution. </a:t>
            </a:r>
            <a:endParaRPr lang="en-US" dirty="0" smtClean="0"/>
          </a:p>
          <a:p>
            <a:pPr lvl="1"/>
            <a:r>
              <a:rPr lang="en-US" dirty="0" smtClean="0"/>
              <a:t>This </a:t>
            </a:r>
            <a:r>
              <a:rPr lang="en-US" dirty="0"/>
              <a:t>unnecessary bill may have unintended consequences. Because it is poorly drafted, some owners will think they can engage in unlimited speech, including defamation. They can't. </a:t>
            </a:r>
            <a:endParaRPr lang="en-US" dirty="0" smtClean="0"/>
          </a:p>
          <a:p>
            <a:pPr lvl="1"/>
            <a:r>
              <a:rPr lang="en-US" dirty="0" smtClean="0"/>
              <a:t>Some </a:t>
            </a:r>
            <a:r>
              <a:rPr lang="en-US" dirty="0"/>
              <a:t>may argue their association is required to provide social media or other online resources to members. They are not. </a:t>
            </a:r>
            <a:endParaRPr lang="en-US" dirty="0" smtClean="0"/>
          </a:p>
          <a:p>
            <a:pPr lvl="1"/>
            <a:r>
              <a:rPr lang="en-US" dirty="0" smtClean="0"/>
              <a:t>Finally</a:t>
            </a:r>
            <a:r>
              <a:rPr lang="en-US" dirty="0"/>
              <a:t>, if an association has a website, it is not required to allow members to post content on it.</a:t>
            </a:r>
            <a:endParaRPr lang="en-US" sz="2000" dirty="0" smtClean="0"/>
          </a:p>
        </p:txBody>
      </p:sp>
    </p:spTree>
    <p:extLst>
      <p:ext uri="{BB962C8B-B14F-4D97-AF65-F5344CB8AC3E}">
        <p14:creationId xmlns:p14="http://schemas.microsoft.com/office/powerpoint/2010/main" val="20303916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Assembly Bill </a:t>
            </a:r>
            <a:r>
              <a:rPr lang="en-US" dirty="0" smtClean="0"/>
              <a:t>1410</a:t>
            </a:r>
            <a:endParaRPr lang="en-US" dirty="0"/>
          </a:p>
        </p:txBody>
      </p:sp>
      <p:sp>
        <p:nvSpPr>
          <p:cNvPr id="3" name="Content Placeholder 2"/>
          <p:cNvSpPr>
            <a:spLocks noGrp="1"/>
          </p:cNvSpPr>
          <p:nvPr>
            <p:ph idx="1"/>
          </p:nvPr>
        </p:nvSpPr>
        <p:spPr/>
        <p:txBody>
          <a:bodyPr>
            <a:normAutofit/>
          </a:bodyPr>
          <a:lstStyle/>
          <a:p>
            <a:r>
              <a:rPr lang="en-US" b="1" dirty="0"/>
              <a:t>Lease Restrictions</a:t>
            </a:r>
            <a:r>
              <a:rPr lang="en-US" dirty="0"/>
              <a:t>. The bill invalidates any restriction that prohibits the rental or leasing of a portion of an owner-occupied separate interest for a period of more than 30 days. </a:t>
            </a:r>
            <a:endParaRPr lang="en-US" dirty="0" smtClean="0"/>
          </a:p>
          <a:p>
            <a:r>
              <a:rPr lang="en-US" dirty="0" smtClean="0"/>
              <a:t>The </a:t>
            </a:r>
            <a:r>
              <a:rPr lang="en-US" dirty="0"/>
              <a:t>language in this poorly drafted provision is confusing. Associations are already prohibited from requiring leases be longer than 30 days. </a:t>
            </a:r>
            <a:endParaRPr lang="en-US" dirty="0" smtClean="0"/>
          </a:p>
          <a:p>
            <a:r>
              <a:rPr lang="en-US" dirty="0" smtClean="0"/>
              <a:t>This </a:t>
            </a:r>
            <a:r>
              <a:rPr lang="en-US" dirty="0"/>
              <a:t>prohibits associations from restricting leases longer than 30 days. </a:t>
            </a:r>
            <a:endParaRPr lang="en-US" dirty="0" smtClean="0"/>
          </a:p>
          <a:p>
            <a:r>
              <a:rPr lang="en-US" dirty="0" smtClean="0"/>
              <a:t>The </a:t>
            </a:r>
            <a:r>
              <a:rPr lang="en-US" dirty="0"/>
              <a:t>only thing associations can do is prohibit transient or short-term rentals for a period of 30 days or less.</a:t>
            </a:r>
          </a:p>
        </p:txBody>
      </p:sp>
    </p:spTree>
    <p:extLst>
      <p:ext uri="{BB962C8B-B14F-4D97-AF65-F5344CB8AC3E}">
        <p14:creationId xmlns:p14="http://schemas.microsoft.com/office/powerpoint/2010/main" val="3656313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Assembly Bill </a:t>
            </a:r>
            <a:r>
              <a:rPr lang="en-US" dirty="0" smtClean="0"/>
              <a:t>1410</a:t>
            </a:r>
            <a:endParaRPr lang="en-US" sz="3600" dirty="0"/>
          </a:p>
        </p:txBody>
      </p:sp>
      <p:sp>
        <p:nvSpPr>
          <p:cNvPr id="3" name="Content Placeholder 2"/>
          <p:cNvSpPr>
            <a:spLocks noGrp="1"/>
          </p:cNvSpPr>
          <p:nvPr>
            <p:ph idx="1"/>
          </p:nvPr>
        </p:nvSpPr>
        <p:spPr/>
        <p:txBody>
          <a:bodyPr>
            <a:normAutofit/>
          </a:bodyPr>
          <a:lstStyle/>
          <a:p>
            <a:r>
              <a:rPr lang="en-US" b="1" dirty="0"/>
              <a:t>Declared Emergencies</a:t>
            </a:r>
            <a:r>
              <a:rPr lang="en-US" dirty="0"/>
              <a:t>. The bill precludes an association from pursuing any enforcement action (excluding assessment collection) during a declared state of emergency if it is unsafe or impossible for the owner to prevent or fix the violation</a:t>
            </a:r>
          </a:p>
        </p:txBody>
      </p:sp>
    </p:spTree>
    <p:extLst>
      <p:ext uri="{BB962C8B-B14F-4D97-AF65-F5344CB8AC3E}">
        <p14:creationId xmlns:p14="http://schemas.microsoft.com/office/powerpoint/2010/main" val="1782524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Assembly Bill 1738</a:t>
            </a:r>
          </a:p>
        </p:txBody>
      </p:sp>
      <p:sp>
        <p:nvSpPr>
          <p:cNvPr id="3" name="Content Placeholder 2"/>
          <p:cNvSpPr>
            <a:spLocks noGrp="1"/>
          </p:cNvSpPr>
          <p:nvPr>
            <p:ph idx="1"/>
          </p:nvPr>
        </p:nvSpPr>
        <p:spPr/>
        <p:txBody>
          <a:bodyPr/>
          <a:lstStyle/>
          <a:p>
            <a:r>
              <a:rPr lang="en-US" dirty="0"/>
              <a:t>This bill requires changes to the California Building Standards Code in the next few years to provide for the installation of EV charging stations in parking areas of existing multifamily dwellings and commercial developments whenever certain upgrades are made which require a permit. </a:t>
            </a:r>
            <a:endParaRPr lang="en-US" dirty="0" smtClean="0"/>
          </a:p>
          <a:p>
            <a:pPr lvl="1"/>
            <a:r>
              <a:rPr lang="en-US" dirty="0" smtClean="0"/>
              <a:t>Adams </a:t>
            </a:r>
            <a:r>
              <a:rPr lang="en-US" dirty="0" err="1" smtClean="0"/>
              <a:t>Stirling</a:t>
            </a:r>
            <a:r>
              <a:rPr lang="en-US" dirty="0" smtClean="0"/>
              <a:t> (our information source) will </a:t>
            </a:r>
            <a:r>
              <a:rPr lang="en-US" dirty="0"/>
              <a:t>continue to track and report on changes.</a:t>
            </a:r>
          </a:p>
        </p:txBody>
      </p:sp>
    </p:spTree>
    <p:extLst>
      <p:ext uri="{BB962C8B-B14F-4D97-AF65-F5344CB8AC3E}">
        <p14:creationId xmlns:p14="http://schemas.microsoft.com/office/powerpoint/2010/main" val="20377915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Senate Bill 897</a:t>
            </a:r>
          </a:p>
        </p:txBody>
      </p:sp>
      <p:sp>
        <p:nvSpPr>
          <p:cNvPr id="3" name="Content Placeholder 2"/>
          <p:cNvSpPr>
            <a:spLocks noGrp="1"/>
          </p:cNvSpPr>
          <p:nvPr>
            <p:ph idx="1"/>
          </p:nvPr>
        </p:nvSpPr>
        <p:spPr/>
        <p:txBody>
          <a:bodyPr>
            <a:normAutofit/>
          </a:bodyPr>
          <a:lstStyle/>
          <a:p>
            <a:pPr fontAlgn="base"/>
            <a:r>
              <a:rPr lang="en-US" sz="2300" dirty="0"/>
              <a:t>This bill eliminates local restrictions on ADUs, including some which would make it easier to convert or demolish a garage to build an ADU/JADU. It also allows ADU heights of 16-18 feet or more (depending on the circumstances) and eliminates any decisions by a public official which aren't determined on an objective standard. </a:t>
            </a:r>
            <a:endParaRPr lang="en-US" sz="2300" dirty="0" smtClean="0"/>
          </a:p>
          <a:p>
            <a:pPr lvl="1" fontAlgn="base"/>
            <a:r>
              <a:rPr lang="en-US" sz="1900" dirty="0" smtClean="0"/>
              <a:t>This </a:t>
            </a:r>
            <a:r>
              <a:rPr lang="en-US" sz="1900" dirty="0"/>
              <a:t>does not preclude an association from imposing subjective standards in the architectural review process, as long as they don’t unreasonably increase the cost to construct or effectively prohibit the construction of an </a:t>
            </a:r>
            <a:r>
              <a:rPr lang="en-US" sz="1900" dirty="0" smtClean="0"/>
              <a:t>ADU/JADU</a:t>
            </a:r>
            <a:endParaRPr lang="en-US" sz="1900" dirty="0"/>
          </a:p>
        </p:txBody>
      </p:sp>
    </p:spTree>
    <p:extLst>
      <p:ext uri="{BB962C8B-B14F-4D97-AF65-F5344CB8AC3E}">
        <p14:creationId xmlns:p14="http://schemas.microsoft.com/office/powerpoint/2010/main" val="33267812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Adams </a:t>
            </a:r>
            <a:r>
              <a:rPr lang="en-US" dirty="0" err="1" smtClean="0"/>
              <a:t>Stirling</a:t>
            </a:r>
            <a:r>
              <a:rPr lang="en-US" dirty="0" smtClean="0"/>
              <a:t> </a:t>
            </a:r>
            <a:r>
              <a:rPr lang="en-US" dirty="0" smtClean="0"/>
              <a:t>Recommendations</a:t>
            </a:r>
            <a:endParaRPr lang="en-US" dirty="0"/>
          </a:p>
        </p:txBody>
      </p:sp>
      <p:sp>
        <p:nvSpPr>
          <p:cNvPr id="3" name="Content Placeholder 2"/>
          <p:cNvSpPr>
            <a:spLocks noGrp="1"/>
          </p:cNvSpPr>
          <p:nvPr>
            <p:ph idx="1"/>
          </p:nvPr>
        </p:nvSpPr>
        <p:spPr/>
        <p:txBody>
          <a:bodyPr/>
          <a:lstStyle/>
          <a:p>
            <a:r>
              <a:rPr lang="en-US" dirty="0"/>
              <a:t>AB 1410 and SB 897 may conflict with your association’s governing documents. </a:t>
            </a:r>
            <a:endParaRPr lang="en-US" dirty="0" smtClean="0"/>
          </a:p>
          <a:p>
            <a:pPr lvl="1"/>
            <a:r>
              <a:rPr lang="en-US" dirty="0" smtClean="0"/>
              <a:t>Boards </a:t>
            </a:r>
            <a:r>
              <a:rPr lang="en-US" dirty="0"/>
              <a:t>should have legal counsel determine if any changes should be made. </a:t>
            </a:r>
            <a:endParaRPr lang="en-US" dirty="0" smtClean="0"/>
          </a:p>
          <a:p>
            <a:pPr lvl="1"/>
            <a:r>
              <a:rPr lang="en-US" dirty="0" smtClean="0"/>
              <a:t>The </a:t>
            </a:r>
            <a:r>
              <a:rPr lang="en-US" dirty="0"/>
              <a:t>Legislature is pushing hard on ADUs (a little too hard). Boards of planned developments should adopt ADU Policies. </a:t>
            </a:r>
            <a:endParaRPr lang="en-US" dirty="0" smtClean="0"/>
          </a:p>
          <a:p>
            <a:pPr lvl="1"/>
            <a:r>
              <a:rPr lang="en-US" dirty="0" smtClean="0"/>
              <a:t>Check out their New Laws</a:t>
            </a:r>
            <a:r>
              <a:rPr lang="en-US" dirty="0"/>
              <a:t> page for a summary of 2022’s legislation and case law.</a:t>
            </a:r>
          </a:p>
        </p:txBody>
      </p:sp>
    </p:spTree>
    <p:extLst>
      <p:ext uri="{BB962C8B-B14F-4D97-AF65-F5344CB8AC3E}">
        <p14:creationId xmlns:p14="http://schemas.microsoft.com/office/powerpoint/2010/main" val="21057886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516</TotalTime>
  <Words>469</Words>
  <Application>Microsoft Office PowerPoint</Application>
  <PresentationFormat>On-screen Show (4:3)</PresentationFormat>
  <Paragraphs>28</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Clarity</vt:lpstr>
      <vt:lpstr>2022 Law changes</vt:lpstr>
      <vt:lpstr>Assembly Bill 1410</vt:lpstr>
      <vt:lpstr>Assembly Bill 1410</vt:lpstr>
      <vt:lpstr>Assembly Bill 1410</vt:lpstr>
      <vt:lpstr>Assembly Bill 1738</vt:lpstr>
      <vt:lpstr>Senate Bill 897</vt:lpstr>
      <vt:lpstr>Adams Stirling Recommendations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dc:title>
  <dc:creator>Paul</dc:creator>
  <cp:lastModifiedBy>Paul</cp:lastModifiedBy>
  <cp:revision>52</cp:revision>
  <cp:lastPrinted>2020-12-15T21:57:12Z</cp:lastPrinted>
  <dcterms:created xsi:type="dcterms:W3CDTF">2019-06-17T03:08:01Z</dcterms:created>
  <dcterms:modified xsi:type="dcterms:W3CDTF">2023-03-22T17:56:03Z</dcterms:modified>
</cp:coreProperties>
</file>