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80" r:id="rId8"/>
    <p:sldId id="270" r:id="rId9"/>
    <p:sldId id="279" r:id="rId10"/>
    <p:sldId id="262" r:id="rId11"/>
    <p:sldId id="264" r:id="rId12"/>
    <p:sldId id="259" r:id="rId13"/>
    <p:sldId id="285" r:id="rId14"/>
    <p:sldId id="277" r:id="rId15"/>
    <p:sldId id="286" r:id="rId16"/>
    <p:sldId id="276" r:id="rId17"/>
    <p:sldId id="266" r:id="rId18"/>
    <p:sldId id="278" r:id="rId19"/>
    <p:sldId id="273" r:id="rId20"/>
    <p:sldId id="275" r:id="rId21"/>
    <p:sldId id="267" r:id="rId22"/>
    <p:sldId id="268" r:id="rId23"/>
    <p:sldId id="269" r:id="rId24"/>
    <p:sldId id="272" r:id="rId25"/>
    <p:sldId id="271" r:id="rId26"/>
    <p:sldId id="274" r:id="rId27"/>
    <p:sldId id="265" r:id="rId28"/>
    <p:sldId id="284" r:id="rId29"/>
    <p:sldId id="28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ughellmann.com/blog/category/posts/longfor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gardening.stackexchange.com/questions/7148/irrigation-timer-with-setable-delay-before-start" TargetMode="Externa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medlutheran.us/when-concealed-becomes-revealed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nancynwilson.com/eye-strain-and-fatigue/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4A96A-5682-4E2F-9DDA-0BC881B0B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2240397"/>
            <a:ext cx="8689976" cy="838198"/>
          </a:xfrm>
        </p:spPr>
        <p:txBody>
          <a:bodyPr>
            <a:noAutofit/>
          </a:bodyPr>
          <a:lstStyle/>
          <a:p>
            <a:r>
              <a:rPr lang="en-US" sz="6600" i="1" dirty="0">
                <a:solidFill>
                  <a:srgbClr val="0070C0"/>
                </a:solidFill>
                <a:latin typeface="Georgia" panose="02040502050405020303" pitchFamily="18" charset="0"/>
              </a:rPr>
              <a:t>“The Water Czar”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EFA6E-EBE2-4284-B3FF-F7D532F03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078595"/>
            <a:ext cx="8689976" cy="1371599"/>
          </a:xfrm>
        </p:spPr>
        <p:txBody>
          <a:bodyPr>
            <a:normAutofit/>
          </a:bodyPr>
          <a:lstStyle/>
          <a:p>
            <a:r>
              <a:rPr lang="en-US" sz="5400" i="1" dirty="0">
                <a:solidFill>
                  <a:srgbClr val="0070C0"/>
                </a:solidFill>
                <a:latin typeface="Georgia" panose="02040502050405020303" pitchFamily="18" charset="0"/>
              </a:rPr>
              <a:t>Who? What? Why?</a:t>
            </a:r>
          </a:p>
        </p:txBody>
      </p:sp>
    </p:spTree>
    <p:extLst>
      <p:ext uri="{BB962C8B-B14F-4D97-AF65-F5344CB8AC3E}">
        <p14:creationId xmlns:p14="http://schemas.microsoft.com/office/powerpoint/2010/main" val="3890958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F315EF-0CB3-4BE7-8A65-077237660172}"/>
              </a:ext>
            </a:extLst>
          </p:cNvPr>
          <p:cNvSpPr txBox="1"/>
          <p:nvPr/>
        </p:nvSpPr>
        <p:spPr>
          <a:xfrm>
            <a:off x="3874889" y="2381607"/>
            <a:ext cx="4442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i="1" dirty="0">
                <a:solidFill>
                  <a:srgbClr val="0070C0"/>
                </a:solidFill>
                <a:latin typeface="Georgia" panose="02040502050405020303" pitchFamily="18" charset="0"/>
              </a:rPr>
              <a:t>BUDGET</a:t>
            </a:r>
          </a:p>
        </p:txBody>
      </p:sp>
    </p:spTree>
    <p:extLst>
      <p:ext uri="{BB962C8B-B14F-4D97-AF65-F5344CB8AC3E}">
        <p14:creationId xmlns:p14="http://schemas.microsoft.com/office/powerpoint/2010/main" val="2529805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31FD3B-1215-4256-A6CE-5DB718F39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96601"/>
            <a:ext cx="8086725" cy="6029599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46BF7652-CBAC-4E68-A342-07EF968103E1}"/>
              </a:ext>
            </a:extLst>
          </p:cNvPr>
          <p:cNvSpPr/>
          <p:nvPr/>
        </p:nvSpPr>
        <p:spPr>
          <a:xfrm rot="4459342">
            <a:off x="6432446" y="5120694"/>
            <a:ext cx="261668" cy="136220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6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7B6F95D-DA39-4B21-A7E4-1A15FD0DAC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276570"/>
              </p:ext>
            </p:extLst>
          </p:nvPr>
        </p:nvGraphicFramePr>
        <p:xfrm>
          <a:off x="1304925" y="422194"/>
          <a:ext cx="8953500" cy="5569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Worksheet" r:id="rId3" imgW="6391430" imgH="4362592" progId="Excel.Sheet.12">
                  <p:embed/>
                </p:oleObj>
              </mc:Choice>
              <mc:Fallback>
                <p:oleObj name="Worksheet" r:id="rId3" imgW="6391430" imgH="436259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4925" y="422194"/>
                        <a:ext cx="8953500" cy="5569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rrow: Down 2">
            <a:extLst>
              <a:ext uri="{FF2B5EF4-FFF2-40B4-BE49-F238E27FC236}">
                <a16:creationId xmlns:a16="http://schemas.microsoft.com/office/drawing/2014/main" id="{0097DB34-C558-4B3C-91EF-0D70E8206B08}"/>
              </a:ext>
            </a:extLst>
          </p:cNvPr>
          <p:cNvSpPr/>
          <p:nvPr/>
        </p:nvSpPr>
        <p:spPr>
          <a:xfrm rot="17870491">
            <a:off x="5553070" y="5045628"/>
            <a:ext cx="276045" cy="6814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51DE93-B6AF-4EC1-9946-E35BEF24E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491" y="5246395"/>
            <a:ext cx="670618" cy="402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BE53AB-879F-4CFC-8750-3ACE6359F5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1741" y="5166399"/>
            <a:ext cx="670618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36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3C31C5B8-D3F5-44A0-97AA-65B2EC40583C}"/>
              </a:ext>
            </a:extLst>
          </p:cNvPr>
          <p:cNvSpPr/>
          <p:nvPr/>
        </p:nvSpPr>
        <p:spPr>
          <a:xfrm>
            <a:off x="10108541" y="2838866"/>
            <a:ext cx="1557068" cy="1178241"/>
          </a:xfrm>
          <a:prstGeom prst="star5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7B6F95D-DA39-4B21-A7E4-1A15FD0DAC6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304925" y="422194"/>
          <a:ext cx="8953500" cy="5569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Worksheet" r:id="rId3" imgW="6391430" imgH="4362592" progId="Excel.Sheet.12">
                  <p:embed/>
                </p:oleObj>
              </mc:Choice>
              <mc:Fallback>
                <p:oleObj name="Worksheet" r:id="rId3" imgW="6391430" imgH="4362592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7B6F95D-DA39-4B21-A7E4-1A15FD0DAC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4925" y="422194"/>
                        <a:ext cx="8953500" cy="5569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151DE93-B6AF-4EC1-9946-E35BEF24EE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491" y="5246395"/>
            <a:ext cx="670618" cy="402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BE53AB-879F-4CFC-8750-3ACE6359F5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1741" y="5166399"/>
            <a:ext cx="670618" cy="4023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11D87E-5EAF-42BE-AFB4-15698BEE4A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1249" y="1289230"/>
            <a:ext cx="670618" cy="4023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319E9D-C734-4633-BF04-D106D2F7F756}"/>
              </a:ext>
            </a:extLst>
          </p:cNvPr>
          <p:cNvSpPr txBox="1"/>
          <p:nvPr/>
        </p:nvSpPr>
        <p:spPr>
          <a:xfrm>
            <a:off x="10468693" y="3242441"/>
            <a:ext cx="836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42%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B6D01C-2148-44D6-B7A1-FB8B9205C275}"/>
              </a:ext>
            </a:extLst>
          </p:cNvPr>
          <p:cNvCxnSpPr>
            <a:cxnSpLocks/>
          </p:cNvCxnSpPr>
          <p:nvPr/>
        </p:nvCxnSpPr>
        <p:spPr>
          <a:xfrm>
            <a:off x="9023230" y="1691601"/>
            <a:ext cx="18546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7963A5A-0E47-4FEC-B0CD-309E38D338E2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10869283" y="1691600"/>
            <a:ext cx="17792" cy="1147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E35C09-F297-41DA-B3C4-7F24C9D7E8A7}"/>
              </a:ext>
            </a:extLst>
          </p:cNvPr>
          <p:cNvCxnSpPr>
            <a:cxnSpLocks/>
          </p:cNvCxnSpPr>
          <p:nvPr/>
        </p:nvCxnSpPr>
        <p:spPr>
          <a:xfrm>
            <a:off x="9023230" y="5567946"/>
            <a:ext cx="186384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13F122D-12D2-46F5-9ABB-A99FB3E72CEB}"/>
              </a:ext>
            </a:extLst>
          </p:cNvPr>
          <p:cNvCxnSpPr>
            <a:cxnSpLocks/>
          </p:cNvCxnSpPr>
          <p:nvPr/>
        </p:nvCxnSpPr>
        <p:spPr>
          <a:xfrm flipV="1">
            <a:off x="10869283" y="3761117"/>
            <a:ext cx="8626" cy="1806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86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F315EF-0CB3-4BE7-8A65-077237660172}"/>
              </a:ext>
            </a:extLst>
          </p:cNvPr>
          <p:cNvSpPr txBox="1"/>
          <p:nvPr/>
        </p:nvSpPr>
        <p:spPr>
          <a:xfrm>
            <a:off x="2281237" y="1536174"/>
            <a:ext cx="76295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i="1" dirty="0">
                <a:solidFill>
                  <a:srgbClr val="0070C0"/>
                </a:solidFill>
                <a:latin typeface="Georgia" panose="02040502050405020303" pitchFamily="18" charset="0"/>
              </a:rPr>
              <a:t>DRIP SYSTEMS</a:t>
            </a:r>
          </a:p>
          <a:p>
            <a:pPr algn="ctr"/>
            <a:r>
              <a:rPr lang="en-US" sz="8000" i="1" dirty="0">
                <a:solidFill>
                  <a:srgbClr val="0070C0"/>
                </a:solidFill>
                <a:latin typeface="Georgia" panose="02040502050405020303" pitchFamily="18" charset="0"/>
              </a:rPr>
              <a:t>&amp;</a:t>
            </a:r>
          </a:p>
          <a:p>
            <a:pPr algn="ctr"/>
            <a:r>
              <a:rPr lang="en-US" sz="8000" i="1" dirty="0">
                <a:solidFill>
                  <a:srgbClr val="0070C0"/>
                </a:solidFill>
                <a:latin typeface="Georgia" panose="02040502050405020303" pitchFamily="18" charset="0"/>
              </a:rPr>
              <a:t>SPRINKLERS</a:t>
            </a:r>
          </a:p>
        </p:txBody>
      </p:sp>
    </p:spTree>
    <p:extLst>
      <p:ext uri="{BB962C8B-B14F-4D97-AF65-F5344CB8AC3E}">
        <p14:creationId xmlns:p14="http://schemas.microsoft.com/office/powerpoint/2010/main" val="2448388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96BA111-F10C-411D-B676-095A2D610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81421" y="1525689"/>
            <a:ext cx="5944363" cy="38066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46361D-86BA-4DA4-B8DA-230ABFAB43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22960" y="1525689"/>
            <a:ext cx="4224528" cy="380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36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0F8FE5-FE6E-41D6-9A80-F06341B8C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126514"/>
            <a:ext cx="9391650" cy="631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30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F315EF-0CB3-4BE7-8A65-077237660172}"/>
              </a:ext>
            </a:extLst>
          </p:cNvPr>
          <p:cNvSpPr txBox="1"/>
          <p:nvPr/>
        </p:nvSpPr>
        <p:spPr>
          <a:xfrm>
            <a:off x="3013769" y="2324636"/>
            <a:ext cx="61644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i="1" dirty="0">
                <a:solidFill>
                  <a:srgbClr val="0070C0"/>
                </a:solidFill>
                <a:latin typeface="Georgia" panose="02040502050405020303" pitchFamily="18" charset="0"/>
              </a:rPr>
              <a:t>SEWER CAP</a:t>
            </a:r>
          </a:p>
        </p:txBody>
      </p:sp>
    </p:spTree>
    <p:extLst>
      <p:ext uri="{BB962C8B-B14F-4D97-AF65-F5344CB8AC3E}">
        <p14:creationId xmlns:p14="http://schemas.microsoft.com/office/powerpoint/2010/main" val="201035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F315EF-0CB3-4BE7-8A65-077237660172}"/>
              </a:ext>
            </a:extLst>
          </p:cNvPr>
          <p:cNvSpPr txBox="1"/>
          <p:nvPr/>
        </p:nvSpPr>
        <p:spPr>
          <a:xfrm>
            <a:off x="2808746" y="2151727"/>
            <a:ext cx="65745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i="1" dirty="0">
                <a:solidFill>
                  <a:srgbClr val="0070C0"/>
                </a:solidFill>
                <a:latin typeface="Georgia" panose="02040502050405020303" pitchFamily="18" charset="0"/>
              </a:rPr>
              <a:t>ANALYZE</a:t>
            </a:r>
          </a:p>
          <a:p>
            <a:pPr algn="ctr"/>
            <a:r>
              <a:rPr lang="en-US" sz="8000" i="1" dirty="0">
                <a:solidFill>
                  <a:srgbClr val="0070C0"/>
                </a:solidFill>
                <a:latin typeface="Georgia" panose="02040502050405020303" pitchFamily="18" charset="0"/>
              </a:rPr>
              <a:t>“YOUR HOA”</a:t>
            </a:r>
          </a:p>
        </p:txBody>
      </p:sp>
    </p:spTree>
    <p:extLst>
      <p:ext uri="{BB962C8B-B14F-4D97-AF65-F5344CB8AC3E}">
        <p14:creationId xmlns:p14="http://schemas.microsoft.com/office/powerpoint/2010/main" val="2455990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B77FCA-E7C5-41DB-AEFC-136C22D0D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323850"/>
            <a:ext cx="10658475" cy="6360695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4151510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7630E69-7FEE-43C8-B8BE-E0D185176544}"/>
              </a:ext>
            </a:extLst>
          </p:cNvPr>
          <p:cNvSpPr txBox="1"/>
          <p:nvPr/>
        </p:nvSpPr>
        <p:spPr>
          <a:xfrm>
            <a:off x="1656781" y="1758345"/>
            <a:ext cx="3088375" cy="1015663"/>
          </a:xfrm>
          <a:prstGeom prst="rect">
            <a:avLst/>
          </a:prstGeom>
          <a:noFill/>
          <a:scene3d>
            <a:camera prst="isometricBottomDown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CAROL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23B3CA-DFC0-48BB-8D40-E0303546F392}"/>
              </a:ext>
            </a:extLst>
          </p:cNvPr>
          <p:cNvSpPr txBox="1"/>
          <p:nvPr/>
        </p:nvSpPr>
        <p:spPr>
          <a:xfrm rot="1775390">
            <a:off x="5705475" y="2257425"/>
            <a:ext cx="1924050" cy="92333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PAUL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7938CD-582E-48FC-95CF-8694BFA0BE41}"/>
              </a:ext>
            </a:extLst>
          </p:cNvPr>
          <p:cNvSpPr txBox="1"/>
          <p:nvPr/>
        </p:nvSpPr>
        <p:spPr>
          <a:xfrm rot="20796535">
            <a:off x="659899" y="2734391"/>
            <a:ext cx="4151762" cy="923330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TOILET LEAK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6F521C-1B07-4C06-85B2-8D89C22DA564}"/>
              </a:ext>
            </a:extLst>
          </p:cNvPr>
          <p:cNvSpPr txBox="1"/>
          <p:nvPr/>
        </p:nvSpPr>
        <p:spPr>
          <a:xfrm>
            <a:off x="5429872" y="5343763"/>
            <a:ext cx="1924050" cy="923330"/>
          </a:xfrm>
          <a:prstGeom prst="rect">
            <a:avLst/>
          </a:prstGeom>
          <a:noFill/>
          <a:scene3d>
            <a:camera prst="isometricOffAxis1To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SUE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3CB796-5DCC-4B5F-935E-9A756C37822E}"/>
              </a:ext>
            </a:extLst>
          </p:cNvPr>
          <p:cNvSpPr txBox="1"/>
          <p:nvPr/>
        </p:nvSpPr>
        <p:spPr>
          <a:xfrm>
            <a:off x="6806243" y="3815656"/>
            <a:ext cx="5385758" cy="92333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40,000 GALLONS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2242C-A47D-4840-B080-DFC8C682A0BD}"/>
              </a:ext>
            </a:extLst>
          </p:cNvPr>
          <p:cNvSpPr txBox="1"/>
          <p:nvPr/>
        </p:nvSpPr>
        <p:spPr>
          <a:xfrm>
            <a:off x="4632100" y="3199880"/>
            <a:ext cx="2769499" cy="1015663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BUDGET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02B001-0B01-4EBB-93EA-0F3E535B1743}"/>
              </a:ext>
            </a:extLst>
          </p:cNvPr>
          <p:cNvSpPr txBox="1"/>
          <p:nvPr/>
        </p:nvSpPr>
        <p:spPr>
          <a:xfrm>
            <a:off x="9320212" y="2338328"/>
            <a:ext cx="1976438" cy="923330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COST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8E4EA4-EC17-4E2E-8786-81F178E678CE}"/>
              </a:ext>
            </a:extLst>
          </p:cNvPr>
          <p:cNvSpPr txBox="1"/>
          <p:nvPr/>
        </p:nvSpPr>
        <p:spPr>
          <a:xfrm>
            <a:off x="1920531" y="3898745"/>
            <a:ext cx="3238500" cy="923330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DROUGHT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6686E5-81C5-4DAB-B490-7E4A7C3EB96A}"/>
              </a:ext>
            </a:extLst>
          </p:cNvPr>
          <p:cNvSpPr txBox="1"/>
          <p:nvPr/>
        </p:nvSpPr>
        <p:spPr>
          <a:xfrm rot="19507287">
            <a:off x="425780" y="4831379"/>
            <a:ext cx="2247901" cy="923330"/>
          </a:xfrm>
          <a:prstGeom prst="rect">
            <a:avLst/>
          </a:prstGeom>
          <a:noFill/>
          <a:scene3d>
            <a:camera prst="isometricOffAxis1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GRASS</a:t>
            </a:r>
            <a:endParaRPr lang="en-US" sz="7200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420E03-57E4-46EB-B22E-CAFE1A820220}"/>
              </a:ext>
            </a:extLst>
          </p:cNvPr>
          <p:cNvSpPr txBox="1"/>
          <p:nvPr/>
        </p:nvSpPr>
        <p:spPr>
          <a:xfrm>
            <a:off x="5795962" y="4738986"/>
            <a:ext cx="4033838" cy="1015663"/>
          </a:xfrm>
          <a:prstGeom prst="rect">
            <a:avLst/>
          </a:prstGeom>
          <a:noFill/>
          <a:scene3d>
            <a:camera prst="isometricOffAxis2To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C0"/>
                </a:solidFill>
              </a:rPr>
              <a:t>SPRINKLERS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A63560-9356-4CFA-B193-49E11453FAA7}"/>
              </a:ext>
            </a:extLst>
          </p:cNvPr>
          <p:cNvSpPr txBox="1"/>
          <p:nvPr/>
        </p:nvSpPr>
        <p:spPr>
          <a:xfrm>
            <a:off x="3723136" y="901363"/>
            <a:ext cx="5122175" cy="92333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VALVE STATIONS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9021F9-169B-4900-8BEE-F44C4D556FF6}"/>
              </a:ext>
            </a:extLst>
          </p:cNvPr>
          <p:cNvSpPr txBox="1"/>
          <p:nvPr/>
        </p:nvSpPr>
        <p:spPr>
          <a:xfrm>
            <a:off x="3008505" y="5189905"/>
            <a:ext cx="1806230" cy="92333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70C0"/>
                </a:solidFill>
              </a:rPr>
              <a:t>DRIPS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E3381FD-9983-4F34-916B-5CF760D859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13192">
            <a:off x="9047360" y="742950"/>
            <a:ext cx="1505843" cy="203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29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124FC7-84DA-4A75-AF13-8A181B56C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173454"/>
            <a:ext cx="10344150" cy="651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73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54B0F6-AC08-4307-A69D-92AF04C0F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4" y="657226"/>
            <a:ext cx="9880357" cy="557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33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528C2D-57EC-4504-88D1-7FE9C21EC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647700"/>
            <a:ext cx="990600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527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D6FD0B-1320-4F1F-8C33-3D013CF1E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590551"/>
            <a:ext cx="10048875" cy="57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23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5717DD-C5F4-4BE4-B776-822195740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173454"/>
            <a:ext cx="10344150" cy="6511092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47D79B-E332-4B67-AA94-2F94043710E0}"/>
              </a:ext>
            </a:extLst>
          </p:cNvPr>
          <p:cNvSpPr txBox="1"/>
          <p:nvPr/>
        </p:nvSpPr>
        <p:spPr>
          <a:xfrm>
            <a:off x="3818224" y="2483090"/>
            <a:ext cx="4969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PROBLEM OR NO PROBLEM??</a:t>
            </a:r>
          </a:p>
        </p:txBody>
      </p:sp>
    </p:spTree>
    <p:extLst>
      <p:ext uri="{BB962C8B-B14F-4D97-AF65-F5344CB8AC3E}">
        <p14:creationId xmlns:p14="http://schemas.microsoft.com/office/powerpoint/2010/main" val="330407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B77FCF-AFE3-4158-A885-9DC64B1A2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73454"/>
            <a:ext cx="10515599" cy="65110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97F8A9-6B27-46B0-AFD5-C5EB0A95EC87}"/>
              </a:ext>
            </a:extLst>
          </p:cNvPr>
          <p:cNvSpPr txBox="1"/>
          <p:nvPr/>
        </p:nvSpPr>
        <p:spPr>
          <a:xfrm>
            <a:off x="2298579" y="2560727"/>
            <a:ext cx="4361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*** BOARD NOTIFICATION TO OWNER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C8E5105-DA6D-4244-84FF-3FF9D384A275}"/>
              </a:ext>
            </a:extLst>
          </p:cNvPr>
          <p:cNvSpPr/>
          <p:nvPr/>
        </p:nvSpPr>
        <p:spPr>
          <a:xfrm rot="3163421">
            <a:off x="6486903" y="3309298"/>
            <a:ext cx="1239225" cy="18008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42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05F7AB-8F8E-46DA-BA36-F6126B823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173454"/>
            <a:ext cx="10610849" cy="65110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EA95C6-ABBB-4BF2-8D6C-EBFDE448141C}"/>
              </a:ext>
            </a:extLst>
          </p:cNvPr>
          <p:cNvSpPr txBox="1"/>
          <p:nvPr/>
        </p:nvSpPr>
        <p:spPr>
          <a:xfrm>
            <a:off x="2385024" y="1955714"/>
            <a:ext cx="4007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*** CITY NOTIFICATION TO OWNER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B63BF8E-F070-46EB-B66B-1507C9A30866}"/>
              </a:ext>
            </a:extLst>
          </p:cNvPr>
          <p:cNvSpPr/>
          <p:nvPr/>
        </p:nvSpPr>
        <p:spPr>
          <a:xfrm rot="2754789">
            <a:off x="6416875" y="2515764"/>
            <a:ext cx="1074421" cy="1700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5DD35C-B36C-462A-B1E4-08FA75C5BC60}"/>
              </a:ext>
            </a:extLst>
          </p:cNvPr>
          <p:cNvSpPr txBox="1"/>
          <p:nvPr/>
        </p:nvSpPr>
        <p:spPr>
          <a:xfrm>
            <a:off x="3016458" y="2584192"/>
            <a:ext cx="2955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DESERT COOLER A/C</a:t>
            </a:r>
          </a:p>
        </p:txBody>
      </p:sp>
    </p:spTree>
    <p:extLst>
      <p:ext uri="{BB962C8B-B14F-4D97-AF65-F5344CB8AC3E}">
        <p14:creationId xmlns:p14="http://schemas.microsoft.com/office/powerpoint/2010/main" val="288960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A8A795-D520-421F-A4F5-8B130207A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428624"/>
            <a:ext cx="9810750" cy="601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57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2C87DF-86AD-4C2A-ABD1-E39463D952B7}"/>
              </a:ext>
            </a:extLst>
          </p:cNvPr>
          <p:cNvSpPr txBox="1"/>
          <p:nvPr/>
        </p:nvSpPr>
        <p:spPr>
          <a:xfrm>
            <a:off x="2248078" y="658794"/>
            <a:ext cx="1019175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i="1" dirty="0">
                <a:solidFill>
                  <a:srgbClr val="0070C0"/>
                </a:solidFill>
              </a:rPr>
              <a:t>UNDERSTAND AND EMBRACE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i="1" dirty="0">
                <a:solidFill>
                  <a:srgbClr val="0070C0"/>
                </a:solidFill>
              </a:rPr>
              <a:t>BUDGET PROPERLY WITH DATA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i="1" dirty="0">
                <a:solidFill>
                  <a:srgbClr val="0070C0"/>
                </a:solidFill>
              </a:rPr>
              <a:t>MONITOR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i="1" dirty="0">
                <a:solidFill>
                  <a:srgbClr val="0070C0"/>
                </a:solidFill>
              </a:rPr>
              <a:t>STAY FLEXIBLE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i="1" dirty="0">
                <a:solidFill>
                  <a:srgbClr val="0070C0"/>
                </a:solidFill>
              </a:rPr>
              <a:t>TEST SYSTEMS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i="1" dirty="0">
                <a:solidFill>
                  <a:srgbClr val="0070C0"/>
                </a:solidFill>
              </a:rPr>
              <a:t>STAY AHEAD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i="1" dirty="0">
                <a:solidFill>
                  <a:srgbClr val="0070C0"/>
                </a:solidFill>
              </a:rPr>
              <a:t>PROOF THE BILLS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i="1" dirty="0">
                <a:solidFill>
                  <a:srgbClr val="0070C0"/>
                </a:solidFill>
              </a:rPr>
              <a:t>HIGH RATES VERSUS USAGE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i="1" dirty="0">
                <a:solidFill>
                  <a:srgbClr val="0070C0"/>
                </a:solidFill>
              </a:rPr>
              <a:t>BACKFLOW TESTING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373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F315EF-0CB3-4BE7-8A65-077237660172}"/>
              </a:ext>
            </a:extLst>
          </p:cNvPr>
          <p:cNvSpPr txBox="1"/>
          <p:nvPr/>
        </p:nvSpPr>
        <p:spPr>
          <a:xfrm>
            <a:off x="1877392" y="1366897"/>
            <a:ext cx="843721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i="1" dirty="0">
                <a:solidFill>
                  <a:srgbClr val="0070C0"/>
                </a:solidFill>
                <a:latin typeface="Georgia" panose="02040502050405020303" pitchFamily="18" charset="0"/>
              </a:rPr>
              <a:t>WHY??</a:t>
            </a:r>
          </a:p>
          <a:p>
            <a:pPr algn="ctr"/>
            <a:endParaRPr lang="en-US" sz="2000" i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5400" i="1" dirty="0">
                <a:solidFill>
                  <a:srgbClr val="00B050"/>
                </a:solidFill>
                <a:latin typeface="Georgia" panose="02040502050405020303" pitchFamily="18" charset="0"/>
              </a:rPr>
              <a:t>$$,$$$</a:t>
            </a:r>
            <a:endParaRPr lang="en-US" sz="5400" i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5400" i="1" dirty="0">
                <a:solidFill>
                  <a:srgbClr val="0070C0"/>
                </a:solidFill>
                <a:latin typeface="Georgia" panose="02040502050405020303" pitchFamily="18" charset="0"/>
              </a:rPr>
              <a:t>CONSERVATION</a:t>
            </a:r>
          </a:p>
          <a:p>
            <a:pPr algn="ctr"/>
            <a:r>
              <a:rPr lang="en-US" sz="5400" i="1" dirty="0">
                <a:solidFill>
                  <a:srgbClr val="0070C0"/>
                </a:solidFill>
                <a:latin typeface="Georgia" panose="02040502050405020303" pitchFamily="18" charset="0"/>
              </a:rPr>
              <a:t>IRS 70-604 </a:t>
            </a:r>
          </a:p>
        </p:txBody>
      </p:sp>
    </p:spTree>
    <p:extLst>
      <p:ext uri="{BB962C8B-B14F-4D97-AF65-F5344CB8AC3E}">
        <p14:creationId xmlns:p14="http://schemas.microsoft.com/office/powerpoint/2010/main" val="388948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0EF22AC-082E-4F50-8CC5-B0205591C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0096" y="1407184"/>
            <a:ext cx="4563717" cy="3562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FA244B8-2052-4552-8196-5063C82BED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68189" y="1407184"/>
            <a:ext cx="4926991" cy="35623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BB0CF85-A432-47CD-8A06-ED9ED985433D}"/>
              </a:ext>
            </a:extLst>
          </p:cNvPr>
          <p:cNvSpPr txBox="1"/>
          <p:nvPr/>
        </p:nvSpPr>
        <p:spPr>
          <a:xfrm>
            <a:off x="5791200" y="2413337"/>
            <a:ext cx="561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70C0"/>
                </a:solidFill>
              </a:rPr>
              <a:t>&amp;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15D9C9-23A9-40AD-BA8C-B1B09BD5B378}"/>
              </a:ext>
            </a:extLst>
          </p:cNvPr>
          <p:cNvSpPr txBox="1"/>
          <p:nvPr/>
        </p:nvSpPr>
        <p:spPr>
          <a:xfrm>
            <a:off x="1953074" y="5175850"/>
            <a:ext cx="8238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Georgia" panose="02040502050405020303" pitchFamily="18" charset="0"/>
              </a:rPr>
              <a:t>IS IT REALLY THIS HARD??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BDFCC3-4131-41EE-B5CF-964D350479B0}"/>
              </a:ext>
            </a:extLst>
          </p:cNvPr>
          <p:cNvSpPr txBox="1"/>
          <p:nvPr/>
        </p:nvSpPr>
        <p:spPr>
          <a:xfrm>
            <a:off x="3405187" y="1120675"/>
            <a:ext cx="58959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0" dirty="0">
                <a:solidFill>
                  <a:srgbClr val="FF0000"/>
                </a:solidFill>
                <a:latin typeface="Britannic Bold" panose="020B0903060703020204" pitchFamily="34" charset="0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233017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F315EF-0CB3-4BE7-8A65-077237660172}"/>
              </a:ext>
            </a:extLst>
          </p:cNvPr>
          <p:cNvSpPr txBox="1"/>
          <p:nvPr/>
        </p:nvSpPr>
        <p:spPr>
          <a:xfrm>
            <a:off x="2370832" y="2151727"/>
            <a:ext cx="74503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i="1" dirty="0">
                <a:solidFill>
                  <a:srgbClr val="0070C0"/>
                </a:solidFill>
                <a:latin typeface="Georgia" panose="02040502050405020303" pitchFamily="18" charset="0"/>
              </a:rPr>
              <a:t>UNDERSTAND “YOUR HOA”</a:t>
            </a:r>
          </a:p>
        </p:txBody>
      </p:sp>
    </p:spTree>
    <p:extLst>
      <p:ext uri="{BB962C8B-B14F-4D97-AF65-F5344CB8AC3E}">
        <p14:creationId xmlns:p14="http://schemas.microsoft.com/office/powerpoint/2010/main" val="3023548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2C87DF-86AD-4C2A-ABD1-E39463D952B7}"/>
              </a:ext>
            </a:extLst>
          </p:cNvPr>
          <p:cNvSpPr txBox="1"/>
          <p:nvPr/>
        </p:nvSpPr>
        <p:spPr>
          <a:xfrm>
            <a:off x="1609725" y="712529"/>
            <a:ext cx="1019175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i="1" dirty="0">
                <a:solidFill>
                  <a:srgbClr val="0070C0"/>
                </a:solidFill>
              </a:rPr>
              <a:t>DEMOGRAPHICS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i="1" dirty="0">
                <a:solidFill>
                  <a:srgbClr val="0070C0"/>
                </a:solidFill>
              </a:rPr>
              <a:t># OF VALVE STATIONS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i="1" dirty="0">
                <a:solidFill>
                  <a:srgbClr val="0070C0"/>
                </a:solidFill>
              </a:rPr>
              <a:t># OF WATER METERS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i="1" dirty="0">
                <a:solidFill>
                  <a:srgbClr val="0070C0"/>
                </a:solidFill>
              </a:rPr>
              <a:t>MULTI FAMILY HOMES – DUO,TRI,QUAD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i="1" dirty="0">
                <a:solidFill>
                  <a:srgbClr val="0070C0"/>
                </a:solidFill>
              </a:rPr>
              <a:t>SINGLE FAMILY HOMES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i="1" dirty="0">
                <a:solidFill>
                  <a:srgbClr val="0070C0"/>
                </a:solidFill>
              </a:rPr>
              <a:t>BILLING TYPE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i="1" dirty="0">
                <a:solidFill>
                  <a:srgbClr val="0070C0"/>
                </a:solidFill>
              </a:rPr>
              <a:t>WATER COMPUTERS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i="1" dirty="0">
                <a:solidFill>
                  <a:srgbClr val="0070C0"/>
                </a:solidFill>
              </a:rPr>
              <a:t>DRIP SYSTEMS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883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B27160-51D6-437D-BB34-73CB11555A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152" y="328613"/>
            <a:ext cx="9326880" cy="62007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891DEE-DE35-4660-98AE-EC9F054DF319}"/>
              </a:ext>
            </a:extLst>
          </p:cNvPr>
          <p:cNvSpPr txBox="1"/>
          <p:nvPr/>
        </p:nvSpPr>
        <p:spPr>
          <a:xfrm>
            <a:off x="3447288" y="3241548"/>
            <a:ext cx="52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VS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126759-6778-4582-B3BC-E4D0579F7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466" y="1572746"/>
            <a:ext cx="582191" cy="4938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CC10D1-730A-43F1-BA51-2EB6F2F3265E}"/>
              </a:ext>
            </a:extLst>
          </p:cNvPr>
          <p:cNvSpPr txBox="1"/>
          <p:nvPr/>
        </p:nvSpPr>
        <p:spPr>
          <a:xfrm>
            <a:off x="1959865" y="2091315"/>
            <a:ext cx="69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DRIP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261E1E-18EE-4C69-88A4-344BD6A11DE3}"/>
              </a:ext>
            </a:extLst>
          </p:cNvPr>
          <p:cNvSpPr txBox="1"/>
          <p:nvPr/>
        </p:nvSpPr>
        <p:spPr>
          <a:xfrm>
            <a:off x="8357235" y="2359676"/>
            <a:ext cx="69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DRIP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52564C-32B2-469D-AE3C-C655BE8F70D7}"/>
              </a:ext>
            </a:extLst>
          </p:cNvPr>
          <p:cNvSpPr txBox="1"/>
          <p:nvPr/>
        </p:nvSpPr>
        <p:spPr>
          <a:xfrm>
            <a:off x="3184393" y="1279635"/>
            <a:ext cx="69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DRIP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AE982F-A92F-43A4-9870-49A51892EE3C}"/>
              </a:ext>
            </a:extLst>
          </p:cNvPr>
          <p:cNvSpPr txBox="1"/>
          <p:nvPr/>
        </p:nvSpPr>
        <p:spPr>
          <a:xfrm>
            <a:off x="6696433" y="3995761"/>
            <a:ext cx="69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DRIP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BC80BA-CABB-4578-9925-169D1C05DB0C}"/>
              </a:ext>
            </a:extLst>
          </p:cNvPr>
          <p:cNvSpPr txBox="1"/>
          <p:nvPr/>
        </p:nvSpPr>
        <p:spPr>
          <a:xfrm>
            <a:off x="6763512" y="1990344"/>
            <a:ext cx="69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DRIP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A94B62-D4AD-4360-848F-E34624185672}"/>
              </a:ext>
            </a:extLst>
          </p:cNvPr>
          <p:cNvSpPr txBox="1"/>
          <p:nvPr/>
        </p:nvSpPr>
        <p:spPr>
          <a:xfrm>
            <a:off x="5656707" y="4898660"/>
            <a:ext cx="69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DRIP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A8F095-44DC-406C-B970-9AE5566E26A8}"/>
              </a:ext>
            </a:extLst>
          </p:cNvPr>
          <p:cNvSpPr txBox="1"/>
          <p:nvPr/>
        </p:nvSpPr>
        <p:spPr>
          <a:xfrm>
            <a:off x="4961763" y="4292108"/>
            <a:ext cx="69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DRIP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A6A73D-6F77-4C5E-9B29-89747EEDA90E}"/>
              </a:ext>
            </a:extLst>
          </p:cNvPr>
          <p:cNvSpPr txBox="1"/>
          <p:nvPr/>
        </p:nvSpPr>
        <p:spPr>
          <a:xfrm>
            <a:off x="7662291" y="910303"/>
            <a:ext cx="69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DRIP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0C577B-C6BA-4CF3-83FE-379935D0FC95}"/>
              </a:ext>
            </a:extLst>
          </p:cNvPr>
          <p:cNvSpPr txBox="1"/>
          <p:nvPr/>
        </p:nvSpPr>
        <p:spPr>
          <a:xfrm>
            <a:off x="5081017" y="2196560"/>
            <a:ext cx="69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DRIP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1F792C-4109-4B5C-A977-FB58AC437EB1}"/>
              </a:ext>
            </a:extLst>
          </p:cNvPr>
          <p:cNvSpPr txBox="1"/>
          <p:nvPr/>
        </p:nvSpPr>
        <p:spPr>
          <a:xfrm>
            <a:off x="3046476" y="3621381"/>
            <a:ext cx="69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DRIP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E668DD-A680-48A4-AA0D-1C5E43EAE062}"/>
              </a:ext>
            </a:extLst>
          </p:cNvPr>
          <p:cNvSpPr txBox="1"/>
          <p:nvPr/>
        </p:nvSpPr>
        <p:spPr>
          <a:xfrm>
            <a:off x="2580132" y="3272326"/>
            <a:ext cx="93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COMP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F34DC8-E5C0-4CD7-BCD8-C43297FBF2FC}"/>
              </a:ext>
            </a:extLst>
          </p:cNvPr>
          <p:cNvSpPr txBox="1"/>
          <p:nvPr/>
        </p:nvSpPr>
        <p:spPr>
          <a:xfrm>
            <a:off x="4376547" y="3256937"/>
            <a:ext cx="93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COMP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2880AD-5651-4A96-9725-CB08ECB2AA7B}"/>
              </a:ext>
            </a:extLst>
          </p:cNvPr>
          <p:cNvSpPr txBox="1"/>
          <p:nvPr/>
        </p:nvSpPr>
        <p:spPr>
          <a:xfrm>
            <a:off x="8424672" y="1018748"/>
            <a:ext cx="93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COMP</a:t>
            </a:r>
          </a:p>
        </p:txBody>
      </p:sp>
    </p:spTree>
    <p:extLst>
      <p:ext uri="{BB962C8B-B14F-4D97-AF65-F5344CB8AC3E}">
        <p14:creationId xmlns:p14="http://schemas.microsoft.com/office/powerpoint/2010/main" val="238841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BA906F-19A6-471C-B8E5-95F50E405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217399"/>
            <a:ext cx="4695825" cy="64232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D39DEA-4460-41CB-9AAE-56E138638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690" y="1036332"/>
            <a:ext cx="5018335" cy="484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94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85C358-7A85-4F3C-96D8-E44B87E63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457200"/>
            <a:ext cx="10420350" cy="622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42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CDFF3A-2077-40C9-B1CE-0B68907F3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38150"/>
            <a:ext cx="9579864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2750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510</TotalTime>
  <Words>144</Words>
  <Application>Microsoft Macintosh PowerPoint</Application>
  <PresentationFormat>Widescreen</PresentationFormat>
  <Paragraphs>66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Britannic Bold</vt:lpstr>
      <vt:lpstr>Georgia</vt:lpstr>
      <vt:lpstr>Tw Cen MT</vt:lpstr>
      <vt:lpstr>Droplet</vt:lpstr>
      <vt:lpstr>Worksheet</vt:lpstr>
      <vt:lpstr>“The Water Czar”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Water Czar”</dc:title>
  <dc:creator>oba</dc:creator>
  <cp:lastModifiedBy>carol callahan</cp:lastModifiedBy>
  <cp:revision>58</cp:revision>
  <dcterms:created xsi:type="dcterms:W3CDTF">2019-03-16T21:17:53Z</dcterms:created>
  <dcterms:modified xsi:type="dcterms:W3CDTF">2019-03-29T22:28:11Z</dcterms:modified>
</cp:coreProperties>
</file>